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57" r:id="rId3"/>
    <p:sldId id="258" r:id="rId4"/>
    <p:sldId id="289" r:id="rId5"/>
    <p:sldId id="291" r:id="rId6"/>
    <p:sldId id="292" r:id="rId7"/>
    <p:sldId id="293" r:id="rId8"/>
    <p:sldId id="297" r:id="rId9"/>
    <p:sldId id="298" r:id="rId10"/>
    <p:sldId id="295" r:id="rId11"/>
    <p:sldId id="296" r:id="rId12"/>
    <p:sldId id="302" r:id="rId13"/>
    <p:sldId id="303" r:id="rId14"/>
    <p:sldId id="304" r:id="rId15"/>
    <p:sldId id="299" r:id="rId16"/>
    <p:sldId id="301" r:id="rId17"/>
    <p:sldId id="300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7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2BADFE83-F2E0-48CB-A840-0608E822AB9B}">
          <p14:sldIdLst>
            <p14:sldId id="283"/>
          </p14:sldIdLst>
        </p14:section>
        <p14:section name="Розділ без заголовка" id="{84C49989-EEED-426A-ABA4-54BF47B98471}">
          <p14:sldIdLst>
            <p14:sldId id="257"/>
            <p14:sldId id="258"/>
            <p14:sldId id="289"/>
            <p14:sldId id="291"/>
            <p14:sldId id="292"/>
            <p14:sldId id="293"/>
            <p14:sldId id="297"/>
            <p14:sldId id="298"/>
            <p14:sldId id="295"/>
            <p14:sldId id="296"/>
            <p14:sldId id="302"/>
            <p14:sldId id="303"/>
            <p14:sldId id="304"/>
            <p14:sldId id="299"/>
            <p14:sldId id="301"/>
            <p14:sldId id="300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F6800A"/>
    <a:srgbClr val="3366CC"/>
    <a:srgbClr val="3399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2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5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4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6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3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8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9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B9E182-0C6F-4A4C-AF92-99B881FAE710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79">
              <a:schemeClr val="tx2"/>
            </a:gs>
            <a:gs pos="61000">
              <a:schemeClr val="bg2">
                <a:tint val="97000"/>
                <a:hueMod val="92000"/>
                <a:satMod val="169000"/>
                <a:lumMod val="164000"/>
              </a:schemeClr>
            </a:gs>
            <a:gs pos="75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4F360-C0CE-40BD-ADFB-DD32FE7FEF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8" y="6315233"/>
            <a:ext cx="7449958" cy="4328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7CD055-8EE1-4F56-9876-8151D7A83D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12" y="232977"/>
            <a:ext cx="1868708" cy="1936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424D2A-9CD8-4BFA-904A-86E23AD0C5B7}"/>
              </a:ext>
            </a:extLst>
          </p:cNvPr>
          <p:cNvSpPr txBox="1"/>
          <p:nvPr/>
        </p:nvSpPr>
        <p:spPr>
          <a:xfrm>
            <a:off x="5004048" y="542287"/>
            <a:ext cx="36955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99"/>
                </a:solidFill>
                <a:latin typeface="Arial Black" panose="020B0A04020102020204" pitchFamily="34" charset="0"/>
              </a:rPr>
              <a:t>24 квітня 2025 року</a:t>
            </a:r>
          </a:p>
          <a:p>
            <a:r>
              <a:rPr lang="uk-UA" dirty="0">
                <a:solidFill>
                  <a:srgbClr val="000099"/>
                </a:solidFill>
                <a:latin typeface="Arial Black" panose="020B0A04020102020204" pitchFamily="34" charset="0"/>
              </a:rPr>
              <a:t>Початок: 10.30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2150CC9-7068-4DF2-94B9-B745ADD59D93}"/>
              </a:ext>
            </a:extLst>
          </p:cNvPr>
          <p:cNvSpPr/>
          <p:nvPr/>
        </p:nvSpPr>
        <p:spPr>
          <a:xfrm>
            <a:off x="381288" y="3877845"/>
            <a:ext cx="84154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Здійснення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медико-</a:t>
            </a:r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педагогічного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контролю на </a:t>
            </a:r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заняттях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фізкультури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ЗДО </a:t>
            </a:r>
            <a:endParaRPr lang="uk-UA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6B4068-28C4-494D-A942-4372FC19E817}"/>
              </a:ext>
            </a:extLst>
          </p:cNvPr>
          <p:cNvSpPr/>
          <p:nvPr/>
        </p:nvSpPr>
        <p:spPr>
          <a:xfrm>
            <a:off x="782712" y="1774155"/>
            <a:ext cx="7916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Освітній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івент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сестер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медичних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старших ЗДО ВМТГ</a:t>
            </a:r>
            <a:endParaRPr lang="uk-UA" sz="20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9C6BFC-3E4F-45F3-9522-F4F6223C6B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1129" y="5048919"/>
            <a:ext cx="1149807" cy="153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4CF1CD-3493-4459-9519-E65870D2B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76" y="2425286"/>
            <a:ext cx="1944216" cy="13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6192688" cy="341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МПК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проводять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кожній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віковій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двічі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- на початку і 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кінці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навчального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року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3950549"/>
            <a:ext cx="8712968" cy="1943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Відповідальними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особами за МПК є, як правило,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вихователь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-методист та сестра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медична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949280"/>
            <a:ext cx="78488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Графік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МПК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затверджує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керівник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ЗДО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B983BD-AA40-4861-B5B9-C1CCE2B71A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466" y="2805267"/>
            <a:ext cx="1781550" cy="1145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11BA0C-0A43-49F4-B160-8201A75177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07" y="199408"/>
            <a:ext cx="3236984" cy="22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64" y="226180"/>
            <a:ext cx="882047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МПК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проводять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безпосередньо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час занять з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фізкультури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764" y="1412776"/>
            <a:ext cx="6696744" cy="50208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Перед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заняттям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відповідальні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особи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мають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ознайомитися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з планом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проаналізувати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відповідність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вимогам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програми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стану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рівню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підготовки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Визначити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буде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час МПК вести протокол хронометражу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0FD63-C0C6-4590-A914-21DE949EB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276872"/>
            <a:ext cx="2826060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705513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МПК    </a:t>
            </a:r>
            <a:r>
              <a:rPr lang="ru-RU" sz="4800" dirty="0" err="1">
                <a:solidFill>
                  <a:srgbClr val="FF0000"/>
                </a:solidFill>
                <a:latin typeface="Arial Black" pitchFamily="34" charset="0"/>
              </a:rPr>
              <a:t>передбачає</a:t>
            </a: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84976" cy="5544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• 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навантаженням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включені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станом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основної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підготовчої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спеціальної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•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дотримання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методики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00D4F-389B-46BF-9334-19DD86B7C1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92896"/>
            <a:ext cx="4320480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911699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МПК    </a:t>
            </a:r>
            <a:r>
              <a:rPr lang="ru-RU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846" y="1196752"/>
            <a:ext cx="6258378" cy="5040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оцінка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санітарно-гігієнічних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умов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температурний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світловий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повітряний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дотримання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безпеки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наявність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першої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медичної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тощо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endParaRPr lang="ru-RU" sz="24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відповідності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одягу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взуття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умовам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A09E09-32E9-4AA7-8CE9-C2F41C20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29" y="1162464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75167-C56A-4BF0-BB52-3BF8D030C7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689" y="3140969"/>
            <a:ext cx="237718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1"/>
            <a:ext cx="650851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МПК    </a:t>
            </a:r>
            <a:r>
              <a:rPr lang="ru-RU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019638"/>
            <a:ext cx="8208912" cy="55748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моніторинг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відповідності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загального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особливостей</a:t>
            </a: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їхнього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вивчення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реакції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фізичне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забезпечення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природної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потреби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рухатися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хронометраж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4BBA3-FAEB-4039-95F6-A1E1A37408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589240"/>
            <a:ext cx="1152127" cy="11521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C8FF32-51B2-4313-82D1-CD005075F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556792"/>
            <a:ext cx="3312367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6480720" cy="3664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визначити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оптимальність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інтенсивність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навантажень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слід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суб'єктивні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об’єктивні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візуальні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критерії</a:t>
            </a:r>
            <a:endParaRPr lang="ru-RU" sz="24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9BAFA3-370E-4C62-81DB-8765271BF9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73016"/>
            <a:ext cx="3522814" cy="25922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AFB2B-DA26-4EA7-BFA8-F3D1EFC10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76672"/>
            <a:ext cx="30918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16" y="1437904"/>
            <a:ext cx="8352928" cy="1695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Суб’єктивні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критерії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суб’єктивні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відчуття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дорослих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3169223"/>
            <a:ext cx="8568952" cy="2250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Об’єктивні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критерії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організму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дитини</a:t>
            </a:r>
            <a:endParaRPr lang="ru-RU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індивідуальне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хронометрування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підрахунок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дихання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пульсометрія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тощо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45224"/>
            <a:ext cx="7815511" cy="1124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Візуальні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критерії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зовнішні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реакцій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організму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дитини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навантаження</a:t>
            </a:r>
            <a:endParaRPr lang="ru-RU" sz="24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9091E-0E4A-4831-952C-0EC994A3C5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3423865" cy="23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5880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сукупність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емоційних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 занять з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культури</a:t>
            </a:r>
            <a:endParaRPr lang="ru-RU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ru-RU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Інтенсивність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залежить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добору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вправ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складності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поєднання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повторень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34E4C3-605D-414F-948F-21BBF95CF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700808"/>
            <a:ext cx="3024336" cy="2304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9C36C-E94E-4459-874D-2743F1AC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20888"/>
            <a:ext cx="195882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088" y="116632"/>
            <a:ext cx="5184576" cy="2232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моторна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щільність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вище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70%, то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доцільно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вважати</a:t>
            </a: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високою</a:t>
            </a:r>
            <a:endParaRPr lang="ru-RU" sz="24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C047E2E-4A27-469F-A7BE-05E4449650A4}"/>
              </a:ext>
            </a:extLst>
          </p:cNvPr>
          <p:cNvSpPr/>
          <p:nvPr/>
        </p:nvSpPr>
        <p:spPr>
          <a:xfrm>
            <a:off x="5309240" y="908720"/>
            <a:ext cx="3672408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Різке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моторної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щільності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буде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позитивних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результатів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можливим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негативним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впливом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надмірних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навантажень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організм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з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недостатньою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педагогічною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стороною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F1961FC5-7A7B-4D3F-9F38-94460DF47BD3}"/>
              </a:ext>
            </a:extLst>
          </p:cNvPr>
          <p:cNvSpPr/>
          <p:nvPr/>
        </p:nvSpPr>
        <p:spPr>
          <a:xfrm rot="1875909">
            <a:off x="4358256" y="875592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2F78B-716F-420D-97BF-F1E9542508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636912"/>
            <a:ext cx="3672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7128792" cy="51421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час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проведення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МПК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враховувати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орієнтовні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строки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перебування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в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підготовчій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по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фізкультурі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(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після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перенесеного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захворювання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14061"/>
            <a:ext cx="582242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визначає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лікар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CD834-ABC5-4620-BDFB-25C8ABE7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72" y="188640"/>
            <a:ext cx="2784789" cy="1872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E9E41C-896B-427C-B746-4083ABCC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501008"/>
            <a:ext cx="41044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6" y="404664"/>
            <a:ext cx="8183880" cy="105156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latin typeface="Arial Black" pitchFamily="34" charset="0"/>
              </a:rPr>
              <a:t>Основні нормативні документи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183880" cy="4248472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rgbClr val="000099"/>
                </a:solidFill>
                <a:latin typeface="Arial Black" pitchFamily="34" charset="0"/>
              </a:rPr>
              <a:t>Закон України «Про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rgbClr val="000099"/>
                </a:solidFill>
                <a:latin typeface="Arial Black" pitchFamily="34" charset="0"/>
              </a:rPr>
              <a:t>Закон України «Про дошкільну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rgbClr val="000099"/>
                </a:solidFill>
                <a:latin typeface="Arial Black" pitchFamily="34" charset="0"/>
              </a:rPr>
              <a:t>Закон України «Про охорону дитинства»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Чинна редакція19.12.2024. </a:t>
            </a:r>
            <a:r>
              <a:rPr 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Діє</a:t>
            </a:r>
            <a:r>
              <a:rPr lang="ru-RU" sz="16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01.01.2025. Закон </a:t>
            </a:r>
            <a:r>
              <a:rPr 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16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6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26.04.2001 № 2402-III)</a:t>
            </a:r>
            <a:endParaRPr lang="uk-UA" sz="1600" b="1" i="1" u="sng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rgbClr val="000099"/>
                </a:solidFill>
                <a:latin typeface="Arial Black" pitchFamily="34" charset="0"/>
              </a:rPr>
              <a:t>Положення про ЗДО;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rgbClr val="000099"/>
                </a:solidFill>
                <a:latin typeface="Arial Black" pitchFamily="34" charset="0"/>
              </a:rPr>
              <a:t>Санітарний регламент в ДНЗ.</a:t>
            </a:r>
            <a:endParaRPr lang="ru-RU" sz="2800" b="1" u="sng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F693-1630-4D29-BD98-029DEF71E2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667034"/>
            <a:ext cx="1636390" cy="1147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22F4B0-EDF4-414C-89AE-B12C68DBE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30444"/>
            <a:ext cx="2088232" cy="14184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8BA202-7B66-429E-B63A-44B2A5DE0F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97"/>
          <a:stretch/>
        </p:blipFill>
        <p:spPr>
          <a:xfrm>
            <a:off x="6836208" y="4477089"/>
            <a:ext cx="2088232" cy="11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60039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Перша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– здорова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яка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відхилень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всіма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ознаками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або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незначні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відхилення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які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впливають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на стан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та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потребують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корекції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;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хворіє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час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спостереження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272FC-B8E5-436F-8CF8-126E8426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Друга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–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ризиком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виникнення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хронічної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патології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з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функціональними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відхиленнями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обумовленими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ступенем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морфозіологічної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зрілості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органів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і систем;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16591-B1ED-4106-A91A-41471C79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509120"/>
            <a:ext cx="2895600" cy="1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61208"/>
            <a:ext cx="8856984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 err="1">
                <a:latin typeface="Arial Black" pitchFamily="34" charset="0"/>
              </a:rPr>
              <a:t>Третя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четверта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п’ята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групи</a:t>
            </a:r>
            <a:r>
              <a:rPr lang="ru-RU" sz="2800" dirty="0">
                <a:latin typeface="Arial Black" pitchFamily="34" charset="0"/>
              </a:rPr>
              <a:t> –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хвора </a:t>
            </a:r>
            <a:r>
              <a:rPr lang="ru-RU" sz="2800" dirty="0" err="1">
                <a:latin typeface="Arial Black" pitchFamily="34" charset="0"/>
              </a:rPr>
              <a:t>дитина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хронічною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патологією</a:t>
            </a:r>
            <a:r>
              <a:rPr lang="ru-RU" sz="2800" dirty="0">
                <a:latin typeface="Arial Black" pitchFamily="34" charset="0"/>
              </a:rPr>
              <a:t> в </a:t>
            </a:r>
            <a:r>
              <a:rPr lang="ru-RU" sz="2800" dirty="0" err="1">
                <a:latin typeface="Arial Black" pitchFamily="34" charset="0"/>
              </a:rPr>
              <a:t>стадії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компенсації</a:t>
            </a:r>
            <a:r>
              <a:rPr lang="ru-RU" sz="2800" dirty="0">
                <a:latin typeface="Arial Black" pitchFamily="34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800" dirty="0" err="1">
                <a:latin typeface="Arial Black" pitchFamily="34" charset="0"/>
              </a:rPr>
              <a:t>субкомпенсації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декомпенсації</a:t>
            </a:r>
            <a:r>
              <a:rPr lang="ru-RU" sz="2800" dirty="0"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7" y="4005064"/>
            <a:ext cx="828092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до стану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розподіляють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виховання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основну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підготовчу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спеціальну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C1B6E1-F3FA-4FE9-A01B-4D3D707E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87" y="19888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247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До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основної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належать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діти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без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відхилень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або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з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незначними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відхиленнями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стану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здоров’я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та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достатню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фізичну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підготовленість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. З такими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дітьми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заняття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проводяться</a:t>
            </a:r>
            <a:r>
              <a:rPr lang="ru-RU" sz="3200" dirty="0">
                <a:solidFill>
                  <a:srgbClr val="006600"/>
                </a:solidFill>
                <a:latin typeface="Arial Black" pitchFamily="34" charset="0"/>
              </a:rPr>
              <a:t> без </a:t>
            </a:r>
            <a:r>
              <a:rPr lang="ru-RU" sz="3200" dirty="0" err="1">
                <a:solidFill>
                  <a:srgbClr val="006600"/>
                </a:solidFill>
                <a:latin typeface="Arial Black" pitchFamily="34" charset="0"/>
              </a:rPr>
              <a:t>обмежень</a:t>
            </a:r>
            <a:endParaRPr lang="ru-RU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917AD-4B04-415D-BA53-F6802010D0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268760"/>
            <a:ext cx="1215996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5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До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підготовчої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належать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діти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які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мають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відхилення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у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стані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достатньо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фізично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підготовлені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а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також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діти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-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реконвалесценти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з такими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дітьми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проводять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відповідно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до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програми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, але з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дотриманням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принципу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поступовості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37F09-25E3-4EFD-9757-F50F2AFC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1328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3732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спеціальної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групи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належать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значні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відхилення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стані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тимчасового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або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постійного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характеру.  </a:t>
            </a:r>
          </a:p>
          <a:p>
            <a:pPr>
              <a:lnSpc>
                <a:spcPct val="200000"/>
              </a:lnSpc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Заняття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такими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дітьми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проводяться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спеціально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розробленими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програмами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A8051-5A1A-4311-B116-169D7B19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661"/>
          <a:stretch/>
        </p:blipFill>
        <p:spPr>
          <a:xfrm>
            <a:off x="3204124" y="3140968"/>
            <a:ext cx="280775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49694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Результати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медико-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педагогічних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спостережень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час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слід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фіксувати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у 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протоколі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медико-</a:t>
            </a:r>
            <a:r>
              <a:rPr lang="ru-RU" sz="2400" dirty="0" err="1">
                <a:solidFill>
                  <a:srgbClr val="006600"/>
                </a:solidFill>
                <a:latin typeface="Arial Black" pitchFamily="34" charset="0"/>
              </a:rPr>
              <a:t>педагогічного</a:t>
            </a: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 контролю.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A5187-DBC4-4154-9CAB-A3EBF5EB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42" y="2273675"/>
            <a:ext cx="6444716" cy="37902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A18AD-5D4E-4199-B373-6F87D2C58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2132856"/>
            <a:ext cx="1368152" cy="11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62F04-71E2-4768-BCC3-09BC2A57BB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0099"/>
                </a:solidFill>
              </a:rPr>
              <a:t>Використані джерела: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E660B-8623-4DC8-A157-5BF28326759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000099"/>
                </a:solidFill>
              </a:rPr>
              <a:t>1.Закон </a:t>
            </a:r>
            <a:r>
              <a:rPr lang="ru-RU" dirty="0" err="1">
                <a:solidFill>
                  <a:srgbClr val="000099"/>
                </a:solidFill>
              </a:rPr>
              <a:t>України</a:t>
            </a:r>
            <a:r>
              <a:rPr lang="ru-RU" dirty="0">
                <a:solidFill>
                  <a:srgbClr val="000099"/>
                </a:solidFill>
              </a:rPr>
              <a:t> «Про </a:t>
            </a:r>
            <a:r>
              <a:rPr lang="ru-RU" dirty="0" err="1">
                <a:solidFill>
                  <a:srgbClr val="000099"/>
                </a:solidFill>
              </a:rPr>
              <a:t>дошкільну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освіту</a:t>
            </a:r>
            <a:r>
              <a:rPr lang="ru-RU" dirty="0">
                <a:solidFill>
                  <a:srgbClr val="000099"/>
                </a:solidFill>
              </a:rPr>
              <a:t>» </a:t>
            </a:r>
            <a:r>
              <a:rPr lang="ru-RU" dirty="0" err="1">
                <a:solidFill>
                  <a:srgbClr val="000099"/>
                </a:solidFill>
              </a:rPr>
              <a:t>від</a:t>
            </a:r>
            <a:r>
              <a:rPr lang="ru-RU" dirty="0">
                <a:solidFill>
                  <a:srgbClr val="000099"/>
                </a:solidFill>
              </a:rPr>
              <a:t> 06.06.2024№3788-ІХ;</a:t>
            </a:r>
          </a:p>
          <a:p>
            <a:r>
              <a:rPr lang="ru-RU" dirty="0">
                <a:solidFill>
                  <a:srgbClr val="000099"/>
                </a:solidFill>
              </a:rPr>
              <a:t>2. </a:t>
            </a:r>
            <a:r>
              <a:rPr lang="ru-RU" dirty="0" err="1">
                <a:solidFill>
                  <a:srgbClr val="000099"/>
                </a:solidFill>
              </a:rPr>
              <a:t>Додаток</a:t>
            </a:r>
            <a:r>
              <a:rPr lang="ru-RU" dirty="0">
                <a:solidFill>
                  <a:srgbClr val="000099"/>
                </a:solidFill>
              </a:rPr>
              <a:t> до листа МОН </a:t>
            </a:r>
            <a:r>
              <a:rPr lang="ru-RU" dirty="0" err="1">
                <a:solidFill>
                  <a:srgbClr val="000099"/>
                </a:solidFill>
              </a:rPr>
              <a:t>від</a:t>
            </a:r>
            <a:r>
              <a:rPr lang="ru-RU" dirty="0">
                <a:solidFill>
                  <a:srgbClr val="000099"/>
                </a:solidFill>
              </a:rPr>
              <a:t> 12 </a:t>
            </a:r>
            <a:r>
              <a:rPr lang="ru-RU" dirty="0" err="1">
                <a:solidFill>
                  <a:srgbClr val="000099"/>
                </a:solidFill>
              </a:rPr>
              <a:t>грудня</a:t>
            </a:r>
            <a:r>
              <a:rPr lang="ru-RU" dirty="0">
                <a:solidFill>
                  <a:srgbClr val="000099"/>
                </a:solidFill>
              </a:rPr>
              <a:t> 2019 № 1/9-765 </a:t>
            </a:r>
            <a:r>
              <a:rPr lang="ru-RU" dirty="0" err="1">
                <a:solidFill>
                  <a:srgbClr val="000099"/>
                </a:solidFill>
              </a:rPr>
              <a:t>Інструктивно-методичні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рекомендації</a:t>
            </a:r>
            <a:r>
              <a:rPr lang="ru-RU" dirty="0">
                <a:solidFill>
                  <a:srgbClr val="000099"/>
                </a:solidFill>
              </a:rPr>
              <a:t> «</a:t>
            </a:r>
            <a:r>
              <a:rPr lang="ru-RU" dirty="0" err="1">
                <a:solidFill>
                  <a:srgbClr val="000099"/>
                </a:solidFill>
              </a:rPr>
              <a:t>Організація</a:t>
            </a:r>
            <a:r>
              <a:rPr lang="ru-RU" dirty="0">
                <a:solidFill>
                  <a:srgbClr val="000099"/>
                </a:solidFill>
              </a:rPr>
              <a:t> медико-</a:t>
            </a:r>
            <a:r>
              <a:rPr lang="ru-RU" dirty="0" err="1">
                <a:solidFill>
                  <a:srgbClr val="000099"/>
                </a:solidFill>
              </a:rPr>
              <a:t>педагогічного</a:t>
            </a:r>
            <a:r>
              <a:rPr lang="ru-RU" dirty="0">
                <a:solidFill>
                  <a:srgbClr val="000099"/>
                </a:solidFill>
              </a:rPr>
              <a:t> контролю на </a:t>
            </a:r>
            <a:r>
              <a:rPr lang="ru-RU" dirty="0" err="1">
                <a:solidFill>
                  <a:srgbClr val="000099"/>
                </a:solidFill>
              </a:rPr>
              <a:t>заняттях</a:t>
            </a:r>
            <a:r>
              <a:rPr lang="ru-RU" dirty="0">
                <a:solidFill>
                  <a:srgbClr val="000099"/>
                </a:solidFill>
              </a:rPr>
              <a:t> з </a:t>
            </a:r>
            <a:r>
              <a:rPr lang="ru-RU" dirty="0" err="1">
                <a:solidFill>
                  <a:srgbClr val="000099"/>
                </a:solidFill>
              </a:rPr>
              <a:t>фізкультури</a:t>
            </a:r>
            <a:r>
              <a:rPr lang="ru-RU" dirty="0">
                <a:solidFill>
                  <a:srgbClr val="000099"/>
                </a:solidFill>
              </a:rPr>
              <a:t> в закладах </a:t>
            </a:r>
            <a:r>
              <a:rPr lang="ru-RU" dirty="0" err="1">
                <a:solidFill>
                  <a:srgbClr val="000099"/>
                </a:solidFill>
              </a:rPr>
              <a:t>дошкільної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освіти</a:t>
            </a:r>
            <a:r>
              <a:rPr lang="ru-RU" dirty="0">
                <a:solidFill>
                  <a:srgbClr val="000099"/>
                </a:solidFill>
              </a:rPr>
              <a:t>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349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9222CF-C768-4005-80A1-9F378F72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1"/>
            <a:ext cx="835292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592" y="128275"/>
            <a:ext cx="8100000" cy="16860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uk-UA" b="1" u="sng" dirty="0">
                <a:solidFill>
                  <a:srgbClr val="000099"/>
                </a:solidFill>
                <a:latin typeface="Arial Black" pitchFamily="34" charset="0"/>
              </a:rPr>
              <a:t>Закон України </a:t>
            </a:r>
            <a:br>
              <a:rPr lang="uk-UA" b="1" u="sng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uk-UA" b="1" u="sng" dirty="0">
                <a:solidFill>
                  <a:srgbClr val="000099"/>
                </a:solidFill>
                <a:latin typeface="Arial Black" pitchFamily="34" charset="0"/>
              </a:rPr>
              <a:t>«Про дошкільну освіту»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9633"/>
            <a:ext cx="8399904" cy="46057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Безпека та підтримка здоров’я дітей:</a:t>
            </a:r>
          </a:p>
          <a:p>
            <a:pPr marL="0" indent="0" fontAlgn="base">
              <a:buNone/>
            </a:pP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створення кожним дитячим садком безпечного, здорового та інклюзивного освітнього середовища;</a:t>
            </a:r>
          </a:p>
          <a:p>
            <a:pPr marL="0" indent="0" fontAlgn="base">
              <a:buNone/>
            </a:pP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вимога до органів влади усіх рівнів: сприяти у забезпеченні закладів дошкільної освіти засобами цивільного захисту, у тому числі найпростішими укриттями;</a:t>
            </a:r>
          </a:p>
          <a:p>
            <a:pPr marL="0" indent="0" fontAlgn="base">
              <a:buNone/>
            </a:pP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залучення за потреби для дітей з ООП асистента дитини, асистента вихователя;</a:t>
            </a:r>
          </a:p>
          <a:p>
            <a:pPr marL="0" indent="0" fontAlgn="base">
              <a:buNone/>
            </a:pP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сучасні підходи в організації харчування та медичного обслуговування.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B56B7-A87F-48F7-8F6E-A472687053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8" y="276098"/>
            <a:ext cx="1762748" cy="1538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B941D-198C-4C0F-B626-A4DD96156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816" y="5229200"/>
            <a:ext cx="179377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92896"/>
            <a:ext cx="8172908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Додаток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 листа МОН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від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12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грудня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2019 № 1/9-765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Інструктивно-методичні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рекомендації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Організація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медико-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контролю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заняттях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 закладах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дошкільної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освіти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1846"/>
            <a:ext cx="7992888" cy="1318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Методичні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рекомендації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виховання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дошкільників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28EA0-930E-433C-8192-87DB6818E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910873"/>
            <a:ext cx="2568326" cy="18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8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66286"/>
            <a:ext cx="5400600" cy="55310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Медико-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контроль  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заняттях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фізкультури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спостережень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виховання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шляхів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поліпшення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CAFFF6E-7233-4CBD-AFFD-4280C7FADC2F}"/>
              </a:ext>
            </a:extLst>
          </p:cNvPr>
          <p:cNvSpPr/>
          <p:nvPr/>
        </p:nvSpPr>
        <p:spPr>
          <a:xfrm>
            <a:off x="179512" y="116632"/>
            <a:ext cx="74168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МПК є </a:t>
            </a:r>
            <a:r>
              <a:rPr lang="ru-RU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обов’язковим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проводиться з </a:t>
            </a:r>
            <a:r>
              <a:rPr lang="ru-RU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молодшої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70B69-F04C-446A-9EEA-D374BD00A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429000"/>
            <a:ext cx="2886016" cy="2565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3FECE6-FEAA-4D30-BF4E-A77E681A2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841144"/>
            <a:ext cx="3168352" cy="2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6336704" cy="5556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 МПК -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визначити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результат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впливу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фізичний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розвиток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відповідність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запланованим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результатам,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оптимізації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рухової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забезпечити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ефективне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оздоровлення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тісну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співпрацю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педагогів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медичних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працівників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E7A53-1955-42B5-BB09-413A1CA9A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188640"/>
            <a:ext cx="2313360" cy="2448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C2FA6-DC06-4245-9129-E7E81EEFAE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848360"/>
            <a:ext cx="2601392" cy="936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0402D-C2C7-4575-9ECF-5A0DF6342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289" y="3748909"/>
            <a:ext cx="2601391" cy="20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0974"/>
            <a:ext cx="65165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завдання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МПК: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893" y="980728"/>
            <a:ext cx="5907283" cy="5112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оцінка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стану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функціональних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можливостей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динаміки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формування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рухів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•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оцінка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санітарно-гігієнічного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стану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місць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занять з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фізкультури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•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планів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педагогів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змісту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занять з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фізкультури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дотримання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методики </a:t>
            </a:r>
            <a:r>
              <a:rPr lang="ru-RU" sz="20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100D6-2A9A-4F0D-9E66-389DBED284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48138"/>
            <a:ext cx="2999789" cy="24808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FFD4D2-60BA-4BDB-859D-2C6108F9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10588"/>
            <a:ext cx="3151237" cy="2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0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95799"/>
            <a:ext cx="65165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завдання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МПК: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35372"/>
            <a:ext cx="8208912" cy="3787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•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медико-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консультації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виховання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профілактика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травматизму; </a:t>
            </a: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моніторинг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ефективності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фізичного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виховання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закладі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26CC7-E811-47B2-AC16-5650788CC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33433"/>
            <a:ext cx="2544283" cy="18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16119-AB5E-435A-A5DF-076D51A8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796" y="4663724"/>
            <a:ext cx="2483699" cy="20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429" y="332656"/>
            <a:ext cx="6513804" cy="6003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На початку нового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навчального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року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керівник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ЗДО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видає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наказ про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організацію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МПК, </a:t>
            </a:r>
          </a:p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в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якому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визначає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осіб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</a:p>
          <a:p>
            <a:pPr algn="ctr">
              <a:lnSpc>
                <a:spcPct val="200000"/>
              </a:lnSpc>
            </a:pP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відповідальних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організацію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МПК,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їхні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повноваження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89B23-21AF-4037-82B5-55B78B6DA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955" y="277325"/>
            <a:ext cx="2664296" cy="16792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B02A1-E271-41FB-86AE-417AB2902C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2021009"/>
            <a:ext cx="2988842" cy="1440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014D3-CFEE-457C-8465-9EFFD1B3DD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78" y="3550764"/>
            <a:ext cx="1844700" cy="26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1841</TotalTime>
  <Words>943</Words>
  <Application>Microsoft Office PowerPoint</Application>
  <PresentationFormat>Екран (4:3)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Garamond</vt:lpstr>
      <vt:lpstr>Tahoma</vt:lpstr>
      <vt:lpstr>Wingdings</vt:lpstr>
      <vt:lpstr>Природа</vt:lpstr>
      <vt:lpstr>Презентація PowerPoint</vt:lpstr>
      <vt:lpstr>Основні нормативні документи:</vt:lpstr>
      <vt:lpstr>Закон України  «Про дошкільну освіту»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джерела: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Директор</cp:lastModifiedBy>
  <cp:revision>183</cp:revision>
  <dcterms:created xsi:type="dcterms:W3CDTF">2023-08-16T06:58:03Z</dcterms:created>
  <dcterms:modified xsi:type="dcterms:W3CDTF">2025-06-02T11:45:15Z</dcterms:modified>
</cp:coreProperties>
</file>